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
  </p:notesMasterIdLst>
  <p:sldIdLst>
    <p:sldId id="256" r:id="rId3"/>
    <p:sldId id="257" r:id="rId4"/>
    <p:sldId id="258" r:id="rId5"/>
    <p:sldId id="259" r:id="rId6"/>
  </p:sldIdLst>
  <p:sldSz cx="9144000" cy="5143500" type="screen16x9"/>
  <p:notesSz cx="6858000" cy="9144000"/>
  <p:embeddedFontLst>
    <p:embeddedFont>
      <p:font typeface="Dosis" pitchFamily="2" charset="0"/>
      <p:regular r:id="rId8"/>
      <p:bold r:id="rId9"/>
    </p:embeddedFont>
    <p:embeddedFont>
      <p:font typeface="Nunito" pitchFamily="2" charset="0"/>
      <p:regular r:id="rId10"/>
      <p:bold r:id="rId11"/>
      <p:italic r:id="rId12"/>
      <p:boldItalic r:id="rId13"/>
    </p:embeddedFont>
    <p:embeddedFont>
      <p:font typeface="Roboto" panose="020000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hyperlink" Target="https://www.linkedin.com/in/hana5i/" TargetMode="External"/><Relationship Id="rId4" Type="http://schemas.openxmlformats.org/officeDocument/2006/relationships/hyperlink" Target="mailto:akbarhanavi@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ana5i/Hotel-Business-Insight-Portfolio/blob/master/Hotel%20Business/Hotel%20Business%20Insight.ipynb"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Muhamad Akbar Hanavi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hlinkClick r:id="rId4"/>
              </a:rPr>
              <a:t>akbarhanavi@gmail.com</a:t>
            </a:r>
            <a:r>
              <a:rPr lang="en" sz="1200" dirty="0">
                <a:latin typeface="Dosis"/>
                <a:ea typeface="Dosis"/>
                <a:cs typeface="Dosis"/>
                <a:sym typeface="Dosis"/>
              </a:rPr>
              <a:t>	</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5"/>
              </a:rPr>
              <a:t>https://www.linkedin.com/in/hana5i/</a:t>
            </a:r>
            <a:r>
              <a:rPr lang="en-US" sz="1200" dirty="0">
                <a:latin typeface="Dosis"/>
                <a:ea typeface="Dosis"/>
                <a:cs typeface="Dosis"/>
                <a:sym typeface="Dosis"/>
              </a:rPr>
              <a:t> </a:t>
            </a:r>
            <a:endParaRPr sz="1200" dirty="0">
              <a:latin typeface="Dosis"/>
              <a:ea typeface="Dosis"/>
              <a:cs typeface="Dosis"/>
              <a:sym typeface="Dosis"/>
            </a:endParaRP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dirty="0">
                <a:solidFill>
                  <a:schemeClr val="dk1"/>
                </a:solidFill>
                <a:latin typeface="Nunito"/>
                <a:ea typeface="Nunito"/>
                <a:cs typeface="Nunito"/>
                <a:sym typeface="Nunito"/>
              </a:rPr>
              <a:t>“</a:t>
            </a:r>
            <a:r>
              <a:rPr lang="en-US" b="1" dirty="0"/>
              <a:t>Hanavi</a:t>
            </a:r>
            <a:r>
              <a:rPr lang="en-US" dirty="0"/>
              <a:t> is a Junior Data Analyst with high interest in data visualization and data analyst field. Working towards gaining hands-on experience and learning more about the field of data analysis through participating in bootcamps, taking courses, and completing personal projects.</a:t>
            </a:r>
            <a:r>
              <a:rPr lang="en" dirty="0">
                <a:solidFill>
                  <a:schemeClr val="dk1"/>
                </a:solidFill>
                <a:latin typeface="Nunito"/>
                <a:ea typeface="Nunito"/>
                <a:cs typeface="Nunito"/>
                <a:sym typeface="Nunito"/>
              </a:rPr>
              <a:t> ”</a:t>
            </a:r>
            <a:endParaRPr dirty="0"/>
          </a:p>
        </p:txBody>
      </p:sp>
      <p:pic>
        <p:nvPicPr>
          <p:cNvPr id="3" name="Picture 2">
            <a:extLst>
              <a:ext uri="{FF2B5EF4-FFF2-40B4-BE49-F238E27FC236}">
                <a16:creationId xmlns:a16="http://schemas.microsoft.com/office/drawing/2014/main" id="{8ED72979-E738-FB05-F091-5E7F2949F976}"/>
              </a:ext>
            </a:extLst>
          </p:cNvPr>
          <p:cNvPicPr>
            <a:picLocks noChangeAspect="1"/>
          </p:cNvPicPr>
          <p:nvPr/>
        </p:nvPicPr>
        <p:blipFill rotWithShape="1">
          <a:blip r:embed="rId6"/>
          <a:srcRect l="21214" r="22169"/>
          <a:stretch/>
        </p:blipFill>
        <p:spPr>
          <a:xfrm>
            <a:off x="4607444" y="746712"/>
            <a:ext cx="1352506" cy="1345631"/>
          </a:xfrm>
          <a:prstGeom prst="flowChartConnector">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71173" y="141766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dirty="0">
                <a:solidFill>
                  <a:schemeClr val="dk1"/>
                </a:solidFill>
              </a:rPr>
              <a:t>Pada proses Preprocessing, ada beberapa hal yang dilakukan, diantaranya:</a:t>
            </a:r>
          </a:p>
          <a:p>
            <a:pPr marL="419100" indent="-285750">
              <a:buClr>
                <a:schemeClr val="dk1"/>
              </a:buClr>
              <a:buSzPts val="1500"/>
            </a:pPr>
            <a:r>
              <a:rPr lang="en" sz="1500" b="1" dirty="0">
                <a:solidFill>
                  <a:schemeClr val="dk1"/>
                </a:solidFill>
              </a:rPr>
              <a:t>Missing Value</a:t>
            </a:r>
          </a:p>
          <a:p>
            <a:pPr marL="133350" indent="0">
              <a:buClr>
                <a:schemeClr val="dk1"/>
              </a:buClr>
              <a:buSzPts val="1500"/>
              <a:buNone/>
            </a:pPr>
            <a:r>
              <a:rPr lang="en" sz="1500" dirty="0">
                <a:solidFill>
                  <a:schemeClr val="dk1"/>
                </a:solidFill>
              </a:rPr>
              <a:t>	D</a:t>
            </a:r>
            <a:r>
              <a:rPr lang="en-US" sz="1500" dirty="0">
                <a:solidFill>
                  <a:schemeClr val="dk1"/>
                </a:solidFill>
              </a:rPr>
              <a:t>a</a:t>
            </a:r>
            <a:r>
              <a:rPr lang="en" sz="1500" dirty="0">
                <a:solidFill>
                  <a:schemeClr val="dk1"/>
                </a:solidFill>
              </a:rPr>
              <a:t>lam dataset ini, terdapat beberapa feature/kolom yang terdapat missing value, antara lain adalah `</a:t>
            </a:r>
            <a:r>
              <a:rPr lang="en" sz="1500" b="1" dirty="0">
                <a:solidFill>
                  <a:schemeClr val="dk1"/>
                </a:solidFill>
              </a:rPr>
              <a:t>city`,`agent`,`company` </a:t>
            </a:r>
            <a:r>
              <a:rPr lang="en" sz="1500" dirty="0">
                <a:solidFill>
                  <a:schemeClr val="dk1"/>
                </a:solidFill>
              </a:rPr>
              <a:t>and</a:t>
            </a:r>
            <a:r>
              <a:rPr lang="en" sz="1500" b="1" dirty="0">
                <a:solidFill>
                  <a:schemeClr val="dk1"/>
                </a:solidFill>
              </a:rPr>
              <a:t> `children`</a:t>
            </a:r>
            <a:r>
              <a:rPr lang="en" sz="1500" dirty="0">
                <a:solidFill>
                  <a:schemeClr val="dk1"/>
                </a:solidFill>
              </a:rPr>
              <a:t>.</a:t>
            </a:r>
          </a:p>
          <a:p>
            <a:pPr marL="419100" indent="-285750">
              <a:buClr>
                <a:schemeClr val="dk1"/>
              </a:buClr>
              <a:buSzPts val="1500"/>
            </a:pPr>
            <a:r>
              <a:rPr lang="en" sz="1500" b="1" dirty="0">
                <a:solidFill>
                  <a:schemeClr val="dk1"/>
                </a:solidFill>
              </a:rPr>
              <a:t>Handling Missing Value</a:t>
            </a:r>
          </a:p>
          <a:p>
            <a:pPr marL="133350" indent="0">
              <a:buClr>
                <a:schemeClr val="dk1"/>
              </a:buClr>
              <a:buSzPts val="1500"/>
              <a:buNone/>
            </a:pPr>
            <a:r>
              <a:rPr lang="en" sz="1500" b="1" dirty="0">
                <a:solidFill>
                  <a:schemeClr val="dk1"/>
                </a:solidFill>
              </a:rPr>
              <a:t>	</a:t>
            </a:r>
            <a:r>
              <a:rPr lang="en" sz="1500" dirty="0">
                <a:solidFill>
                  <a:schemeClr val="dk1"/>
                </a:solidFill>
              </a:rPr>
              <a:t> Missing value di setiap kolom dapat dihandling dengan beberapa cara, </a:t>
            </a:r>
          </a:p>
          <a:p>
            <a:pPr marL="476250">
              <a:buClr>
                <a:schemeClr val="dk1"/>
              </a:buClr>
              <a:buSzPts val="1500"/>
              <a:buAutoNum type="alphaLcPeriod"/>
            </a:pPr>
            <a:r>
              <a:rPr lang="en-US" sz="1500" dirty="0">
                <a:solidFill>
                  <a:schemeClr val="dk1"/>
                </a:solidFill>
              </a:rPr>
              <a:t>K</a:t>
            </a:r>
            <a:r>
              <a:rPr lang="en" sz="1500" dirty="0">
                <a:solidFill>
                  <a:schemeClr val="dk1"/>
                </a:solidFill>
              </a:rPr>
              <a:t>olom </a:t>
            </a:r>
            <a:r>
              <a:rPr lang="en" sz="1500" b="1" dirty="0">
                <a:solidFill>
                  <a:schemeClr val="dk1"/>
                </a:solidFill>
              </a:rPr>
              <a:t>`company` </a:t>
            </a:r>
            <a:r>
              <a:rPr lang="en" sz="1500" dirty="0">
                <a:solidFill>
                  <a:schemeClr val="dk1"/>
                </a:solidFill>
              </a:rPr>
              <a:t>memiliki 94% missing value, karena terlalu banyak data yang missing kolom ini dapat didrop</a:t>
            </a:r>
          </a:p>
          <a:p>
            <a:pPr marL="476250">
              <a:buClr>
                <a:schemeClr val="dk1"/>
              </a:buClr>
              <a:buSzPts val="1500"/>
              <a:buAutoNum type="alphaLcPeriod"/>
            </a:pPr>
            <a:r>
              <a:rPr lang="en" sz="1500" dirty="0">
                <a:solidFill>
                  <a:schemeClr val="dk1"/>
                </a:solidFill>
              </a:rPr>
              <a:t>Kolom </a:t>
            </a:r>
            <a:r>
              <a:rPr lang="en" sz="1500" b="1" dirty="0">
                <a:solidFill>
                  <a:schemeClr val="dk1"/>
                </a:solidFill>
              </a:rPr>
              <a:t>`city` </a:t>
            </a:r>
            <a:r>
              <a:rPr lang="en" sz="1500" dirty="0">
                <a:solidFill>
                  <a:schemeClr val="dk1"/>
                </a:solidFill>
              </a:rPr>
              <a:t>memiliki missing value yang lebih sedikit, oleh karena itu kolom </a:t>
            </a:r>
            <a:r>
              <a:rPr lang="en" sz="1500" b="1" dirty="0">
                <a:solidFill>
                  <a:schemeClr val="dk1"/>
                </a:solidFill>
              </a:rPr>
              <a:t>`city` </a:t>
            </a:r>
            <a:r>
              <a:rPr lang="en" sz="1500" dirty="0">
                <a:solidFill>
                  <a:schemeClr val="dk1"/>
                </a:solidFill>
              </a:rPr>
              <a:t>akan difill dengan </a:t>
            </a:r>
            <a:r>
              <a:rPr lang="en" sz="1500" b="1" dirty="0">
                <a:solidFill>
                  <a:schemeClr val="dk1"/>
                </a:solidFill>
              </a:rPr>
              <a:t>`others`</a:t>
            </a:r>
            <a:r>
              <a:rPr lang="en" sz="1500" dirty="0">
                <a:solidFill>
                  <a:schemeClr val="dk1"/>
                </a:solidFill>
              </a:rPr>
              <a:t> </a:t>
            </a:r>
          </a:p>
          <a:p>
            <a:pPr marL="476250">
              <a:buClr>
                <a:schemeClr val="dk1"/>
              </a:buClr>
              <a:buSzPts val="1500"/>
              <a:buAutoNum type="alphaLcPeriod"/>
            </a:pPr>
            <a:r>
              <a:rPr lang="en" sz="1500" dirty="0">
                <a:solidFill>
                  <a:schemeClr val="dk1"/>
                </a:solidFill>
              </a:rPr>
              <a:t>Kolom </a:t>
            </a:r>
            <a:r>
              <a:rPr lang="en" sz="1500" b="1" dirty="0">
                <a:solidFill>
                  <a:schemeClr val="dk1"/>
                </a:solidFill>
              </a:rPr>
              <a:t>`agent` </a:t>
            </a:r>
            <a:r>
              <a:rPr lang="en" sz="1500" dirty="0">
                <a:solidFill>
                  <a:schemeClr val="dk1"/>
                </a:solidFill>
              </a:rPr>
              <a:t>memiliki banyak missing value seperti kolom </a:t>
            </a:r>
            <a:r>
              <a:rPr lang="en" sz="1500" b="1" dirty="0">
                <a:solidFill>
                  <a:schemeClr val="dk1"/>
                </a:solidFill>
              </a:rPr>
              <a:t>`company` </a:t>
            </a:r>
            <a:r>
              <a:rPr lang="en" sz="1500" dirty="0">
                <a:solidFill>
                  <a:schemeClr val="dk1"/>
                </a:solidFill>
              </a:rPr>
              <a:t>dan akan diganti dengan value </a:t>
            </a:r>
            <a:r>
              <a:rPr lang="en" sz="1500" b="1" dirty="0">
                <a:solidFill>
                  <a:schemeClr val="dk1"/>
                </a:solidFill>
              </a:rPr>
              <a:t>`0`</a:t>
            </a:r>
          </a:p>
          <a:p>
            <a:pPr marL="476250">
              <a:buClr>
                <a:schemeClr val="dk1"/>
              </a:buClr>
              <a:buSzPts val="1500"/>
              <a:buAutoNum type="alphaLcPeriod"/>
            </a:pPr>
            <a:r>
              <a:rPr lang="en-US" sz="1500" dirty="0">
                <a:solidFill>
                  <a:schemeClr val="dk1"/>
                </a:solidFill>
              </a:rPr>
              <a:t>Kolom `children` </a:t>
            </a:r>
            <a:r>
              <a:rPr lang="en-US" sz="1500" dirty="0" err="1">
                <a:solidFill>
                  <a:schemeClr val="dk1"/>
                </a:solidFill>
              </a:rPr>
              <a:t>hanya</a:t>
            </a:r>
            <a:r>
              <a:rPr lang="en-US" sz="1500" dirty="0">
                <a:solidFill>
                  <a:schemeClr val="dk1"/>
                </a:solidFill>
              </a:rPr>
              <a:t> </a:t>
            </a:r>
            <a:r>
              <a:rPr lang="en-US" sz="1500" dirty="0" err="1">
                <a:solidFill>
                  <a:schemeClr val="dk1"/>
                </a:solidFill>
              </a:rPr>
              <a:t>memiliki</a:t>
            </a:r>
            <a:r>
              <a:rPr lang="en-US" sz="1500" dirty="0">
                <a:solidFill>
                  <a:schemeClr val="dk1"/>
                </a:solidFill>
              </a:rPr>
              <a:t> 4 missing value, </a:t>
            </a:r>
            <a:r>
              <a:rPr lang="en-US" sz="1500" dirty="0" err="1">
                <a:solidFill>
                  <a:schemeClr val="dk1"/>
                </a:solidFill>
              </a:rPr>
              <a:t>jadi</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difill</a:t>
            </a:r>
            <a:r>
              <a:rPr lang="en-US" sz="1500" dirty="0">
                <a:solidFill>
                  <a:schemeClr val="dk1"/>
                </a:solidFill>
              </a:rPr>
              <a:t> </a:t>
            </a:r>
            <a:r>
              <a:rPr lang="en-US" sz="1500" dirty="0" err="1">
                <a:solidFill>
                  <a:schemeClr val="dk1"/>
                </a:solidFill>
              </a:rPr>
              <a:t>dengan</a:t>
            </a:r>
            <a:r>
              <a:rPr lang="en-US" sz="1500" dirty="0">
                <a:solidFill>
                  <a:schemeClr val="dk1"/>
                </a:solidFill>
              </a:rPr>
              <a:t> mean</a:t>
            </a:r>
          </a:p>
          <a:p>
            <a:pPr marL="133350" indent="0">
              <a:buClr>
                <a:schemeClr val="dk1"/>
              </a:buClr>
              <a:buSzPts val="1500"/>
              <a:buNone/>
            </a:pPr>
            <a:endParaRPr lang="en-US" sz="1500" dirty="0">
              <a:solidFill>
                <a:schemeClr val="dk1"/>
              </a:solidFill>
            </a:endParaRPr>
          </a:p>
          <a:p>
            <a:pPr marL="133350" indent="0">
              <a:buClr>
                <a:schemeClr val="dk1"/>
              </a:buClr>
              <a:buSzPts val="1500"/>
              <a:buNone/>
            </a:pPr>
            <a:endParaRPr lang="en-US"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DE29-2B92-0CC7-B990-FCAC9F092470}"/>
              </a:ext>
            </a:extLst>
          </p:cNvPr>
          <p:cNvSpPr>
            <a:spLocks noGrp="1"/>
          </p:cNvSpPr>
          <p:nvPr>
            <p:ph type="title"/>
          </p:nvPr>
        </p:nvSpPr>
        <p:spPr/>
        <p:txBody>
          <a:bodyPr/>
          <a:lstStyle/>
          <a:p>
            <a:r>
              <a:rPr lang="en" b="1" dirty="0"/>
              <a:t>Data Preprocessing</a:t>
            </a:r>
            <a:endParaRPr lang="en-US" dirty="0"/>
          </a:p>
        </p:txBody>
      </p:sp>
      <p:sp>
        <p:nvSpPr>
          <p:cNvPr id="3" name="Text Placeholder 2">
            <a:extLst>
              <a:ext uri="{FF2B5EF4-FFF2-40B4-BE49-F238E27FC236}">
                <a16:creationId xmlns:a16="http://schemas.microsoft.com/office/drawing/2014/main" id="{D28D8ECF-D459-BCAE-BACB-E023368FDACC}"/>
              </a:ext>
            </a:extLst>
          </p:cNvPr>
          <p:cNvSpPr>
            <a:spLocks noGrp="1"/>
          </p:cNvSpPr>
          <p:nvPr>
            <p:ph type="body" idx="1"/>
          </p:nvPr>
        </p:nvSpPr>
        <p:spPr/>
        <p:txBody>
          <a:bodyPr>
            <a:normAutofit/>
          </a:bodyPr>
          <a:lstStyle/>
          <a:p>
            <a:r>
              <a:rPr lang="en-US" sz="1500" b="1" dirty="0">
                <a:solidFill>
                  <a:schemeClr val="tx1"/>
                </a:solidFill>
              </a:rPr>
              <a:t>Replace value yang </a:t>
            </a:r>
            <a:r>
              <a:rPr lang="en-US" sz="1500" b="1" dirty="0" err="1">
                <a:solidFill>
                  <a:schemeClr val="tx1"/>
                </a:solidFill>
              </a:rPr>
              <a:t>tidak</a:t>
            </a:r>
            <a:r>
              <a:rPr lang="en-US" sz="1500" b="1" dirty="0">
                <a:solidFill>
                  <a:schemeClr val="tx1"/>
                </a:solidFill>
              </a:rPr>
              <a:t> </a:t>
            </a:r>
            <a:r>
              <a:rPr lang="en-US" sz="1500" b="1" dirty="0" err="1">
                <a:solidFill>
                  <a:schemeClr val="tx1"/>
                </a:solidFill>
              </a:rPr>
              <a:t>sesuai</a:t>
            </a:r>
            <a:endParaRPr lang="en-US" sz="1500" b="1" dirty="0">
              <a:solidFill>
                <a:schemeClr val="tx1"/>
              </a:solidFill>
            </a:endParaRPr>
          </a:p>
          <a:p>
            <a:pPr marL="114300" indent="0" algn="just">
              <a:buNone/>
            </a:pPr>
            <a:r>
              <a:rPr lang="en-US" sz="1500" dirty="0">
                <a:solidFill>
                  <a:schemeClr val="tx1"/>
                </a:solidFill>
              </a:rPr>
              <a:t>	pada </a:t>
            </a:r>
            <a:r>
              <a:rPr lang="en-US" sz="1500" dirty="0" err="1">
                <a:solidFill>
                  <a:schemeClr val="tx1"/>
                </a:solidFill>
              </a:rPr>
              <a:t>kolom</a:t>
            </a:r>
            <a:r>
              <a:rPr lang="en-US" sz="1500" dirty="0">
                <a:solidFill>
                  <a:schemeClr val="tx1"/>
                </a:solidFill>
              </a:rPr>
              <a:t> </a:t>
            </a:r>
            <a:r>
              <a:rPr lang="en-US" sz="1500" b="1" dirty="0">
                <a:solidFill>
                  <a:schemeClr val="tx1"/>
                </a:solidFill>
              </a:rPr>
              <a:t>`meal` </a:t>
            </a:r>
            <a:r>
              <a:rPr lang="en-US" sz="1500" dirty="0" err="1">
                <a:solidFill>
                  <a:schemeClr val="tx1"/>
                </a:solidFill>
              </a:rPr>
              <a:t>terdapat</a:t>
            </a:r>
            <a:r>
              <a:rPr lang="en-US" sz="1500" dirty="0">
                <a:solidFill>
                  <a:schemeClr val="tx1"/>
                </a:solidFill>
              </a:rPr>
              <a:t> value </a:t>
            </a:r>
            <a:r>
              <a:rPr lang="en-US" sz="1500" b="1" dirty="0">
                <a:solidFill>
                  <a:schemeClr val="tx1"/>
                </a:solidFill>
              </a:rPr>
              <a:t>`undefined`. </a:t>
            </a:r>
            <a:r>
              <a:rPr lang="en-US" sz="1500" dirty="0" err="1">
                <a:solidFill>
                  <a:schemeClr val="tx1"/>
                </a:solidFill>
              </a:rPr>
              <a:t>Berdasarkan</a:t>
            </a:r>
            <a:r>
              <a:rPr lang="en-US" sz="1500" dirty="0">
                <a:solidFill>
                  <a:schemeClr val="tx1"/>
                </a:solidFill>
              </a:rPr>
              <a:t> </a:t>
            </a:r>
            <a:r>
              <a:rPr lang="en-US" sz="1500" dirty="0" err="1">
                <a:solidFill>
                  <a:schemeClr val="tx1"/>
                </a:solidFill>
              </a:rPr>
              <a:t>sumber</a:t>
            </a:r>
            <a:r>
              <a:rPr lang="en-US" sz="1500" dirty="0">
                <a:solidFill>
                  <a:schemeClr val="tx1"/>
                </a:solidFill>
              </a:rPr>
              <a:t> data, value </a:t>
            </a:r>
            <a:r>
              <a:rPr lang="en-US" sz="1500" b="1" dirty="0">
                <a:solidFill>
                  <a:schemeClr val="tx1"/>
                </a:solidFill>
              </a:rPr>
              <a:t>`undefined`</a:t>
            </a:r>
            <a:r>
              <a:rPr lang="en-US" sz="1500" dirty="0">
                <a:solidFill>
                  <a:schemeClr val="tx1"/>
                </a:solidFill>
              </a:rPr>
              <a:t> </a:t>
            </a:r>
            <a:r>
              <a:rPr lang="en-US" sz="1500" dirty="0" err="1">
                <a:solidFill>
                  <a:schemeClr val="tx1"/>
                </a:solidFill>
              </a:rPr>
              <a:t>memiliki</a:t>
            </a:r>
            <a:r>
              <a:rPr lang="en-US" sz="1500" dirty="0">
                <a:solidFill>
                  <a:schemeClr val="tx1"/>
                </a:solidFill>
              </a:rPr>
              <a:t> </a:t>
            </a:r>
            <a:r>
              <a:rPr lang="en-US" sz="1500" dirty="0" err="1">
                <a:solidFill>
                  <a:schemeClr val="tx1"/>
                </a:solidFill>
              </a:rPr>
              <a:t>makna</a:t>
            </a:r>
            <a:r>
              <a:rPr lang="en-US" sz="1500" dirty="0">
                <a:solidFill>
                  <a:schemeClr val="tx1"/>
                </a:solidFill>
              </a:rPr>
              <a:t> yang </a:t>
            </a:r>
            <a:r>
              <a:rPr lang="en-US" sz="1500" dirty="0" err="1">
                <a:solidFill>
                  <a:schemeClr val="tx1"/>
                </a:solidFill>
              </a:rPr>
              <a:t>sama</a:t>
            </a:r>
            <a:r>
              <a:rPr lang="en-US" sz="1500" dirty="0">
                <a:solidFill>
                  <a:schemeClr val="tx1"/>
                </a:solidFill>
              </a:rPr>
              <a:t> </a:t>
            </a:r>
            <a:r>
              <a:rPr lang="en-US" sz="1500" dirty="0" err="1">
                <a:solidFill>
                  <a:schemeClr val="tx1"/>
                </a:solidFill>
              </a:rPr>
              <a:t>dengan</a:t>
            </a:r>
            <a:r>
              <a:rPr lang="en-US" sz="1500" dirty="0">
                <a:solidFill>
                  <a:schemeClr val="tx1"/>
                </a:solidFill>
              </a:rPr>
              <a:t> value </a:t>
            </a:r>
            <a:r>
              <a:rPr lang="en-US" sz="1500" b="1" dirty="0">
                <a:solidFill>
                  <a:schemeClr val="tx1"/>
                </a:solidFill>
              </a:rPr>
              <a:t>`No Meal`</a:t>
            </a:r>
            <a:r>
              <a:rPr lang="en-US" sz="1500" dirty="0">
                <a:solidFill>
                  <a:schemeClr val="tx1"/>
                </a:solidFill>
              </a:rPr>
              <a:t>. </a:t>
            </a:r>
            <a:r>
              <a:rPr lang="en-US" sz="1500" dirty="0" err="1">
                <a:solidFill>
                  <a:schemeClr val="tx1"/>
                </a:solidFill>
              </a:rPr>
              <a:t>Untuk</a:t>
            </a:r>
            <a:r>
              <a:rPr lang="en-US" sz="1500" dirty="0">
                <a:solidFill>
                  <a:schemeClr val="tx1"/>
                </a:solidFill>
              </a:rPr>
              <a:t> </a:t>
            </a:r>
            <a:r>
              <a:rPr lang="en-US" sz="1500" dirty="0" err="1">
                <a:solidFill>
                  <a:schemeClr val="tx1"/>
                </a:solidFill>
              </a:rPr>
              <a:t>mempermudah</a:t>
            </a:r>
            <a:r>
              <a:rPr lang="en-US" sz="1500" dirty="0">
                <a:solidFill>
                  <a:schemeClr val="tx1"/>
                </a:solidFill>
              </a:rPr>
              <a:t> </a:t>
            </a:r>
            <a:r>
              <a:rPr lang="en-US" sz="1500" dirty="0" err="1">
                <a:solidFill>
                  <a:schemeClr val="tx1"/>
                </a:solidFill>
              </a:rPr>
              <a:t>dalam</a:t>
            </a:r>
            <a:r>
              <a:rPr lang="en-US" sz="1500" dirty="0">
                <a:solidFill>
                  <a:schemeClr val="tx1"/>
                </a:solidFill>
              </a:rPr>
              <a:t> </a:t>
            </a:r>
            <a:r>
              <a:rPr lang="en-US" sz="1500" dirty="0" err="1">
                <a:solidFill>
                  <a:schemeClr val="tx1"/>
                </a:solidFill>
              </a:rPr>
              <a:t>analisis</a:t>
            </a:r>
            <a:r>
              <a:rPr lang="en-US" sz="1500" dirty="0">
                <a:solidFill>
                  <a:schemeClr val="tx1"/>
                </a:solidFill>
              </a:rPr>
              <a:t>, value pada </a:t>
            </a:r>
            <a:r>
              <a:rPr lang="en-US" sz="1500" dirty="0" err="1">
                <a:solidFill>
                  <a:schemeClr val="tx1"/>
                </a:solidFill>
              </a:rPr>
              <a:t>kolom</a:t>
            </a:r>
            <a:r>
              <a:rPr lang="en-US" sz="1500" dirty="0">
                <a:solidFill>
                  <a:schemeClr val="tx1"/>
                </a:solidFill>
              </a:rPr>
              <a:t> meal </a:t>
            </a:r>
            <a:r>
              <a:rPr lang="en-US" sz="1500" dirty="0" err="1">
                <a:solidFill>
                  <a:schemeClr val="tx1"/>
                </a:solidFill>
              </a:rPr>
              <a:t>akan</a:t>
            </a:r>
            <a:r>
              <a:rPr lang="en-US" sz="1500" dirty="0">
                <a:solidFill>
                  <a:schemeClr val="tx1"/>
                </a:solidFill>
              </a:rPr>
              <a:t> </a:t>
            </a:r>
            <a:r>
              <a:rPr lang="en-US" sz="1500" dirty="0" err="1">
                <a:solidFill>
                  <a:schemeClr val="tx1"/>
                </a:solidFill>
              </a:rPr>
              <a:t>diconvert</a:t>
            </a:r>
            <a:r>
              <a:rPr lang="en-US" sz="1500" dirty="0">
                <a:solidFill>
                  <a:schemeClr val="tx1"/>
                </a:solidFill>
              </a:rPr>
              <a:t> </a:t>
            </a:r>
            <a:r>
              <a:rPr lang="en-US" sz="1500" dirty="0" err="1">
                <a:solidFill>
                  <a:schemeClr val="tx1"/>
                </a:solidFill>
              </a:rPr>
              <a:t>menjadi</a:t>
            </a:r>
            <a:r>
              <a:rPr lang="en-US" sz="1500" dirty="0">
                <a:solidFill>
                  <a:schemeClr val="tx1"/>
                </a:solidFill>
              </a:rPr>
              <a:t> 2 value </a:t>
            </a:r>
            <a:r>
              <a:rPr lang="en-US" sz="1500" dirty="0" err="1">
                <a:solidFill>
                  <a:schemeClr val="tx1"/>
                </a:solidFill>
              </a:rPr>
              <a:t>yaitu</a:t>
            </a:r>
            <a:r>
              <a:rPr lang="en-US" sz="1500" dirty="0">
                <a:solidFill>
                  <a:schemeClr val="tx1"/>
                </a:solidFill>
              </a:rPr>
              <a:t> </a:t>
            </a:r>
            <a:r>
              <a:rPr lang="en-US" sz="1500" b="1" dirty="0">
                <a:solidFill>
                  <a:schemeClr val="tx1"/>
                </a:solidFill>
              </a:rPr>
              <a:t>`With Meal`</a:t>
            </a:r>
            <a:r>
              <a:rPr lang="en-US" sz="1500" dirty="0">
                <a:solidFill>
                  <a:schemeClr val="tx1"/>
                </a:solidFill>
              </a:rPr>
              <a:t> dan </a:t>
            </a:r>
            <a:r>
              <a:rPr lang="en-US" sz="1500" b="1" dirty="0">
                <a:solidFill>
                  <a:schemeClr val="tx1"/>
                </a:solidFill>
              </a:rPr>
              <a:t>`Without Meal`. </a:t>
            </a:r>
          </a:p>
          <a:p>
            <a:pPr marL="114300" indent="0">
              <a:buNone/>
            </a:pPr>
            <a:endParaRPr lang="en-US" sz="1500" b="1" dirty="0">
              <a:solidFill>
                <a:schemeClr val="tx1"/>
              </a:solidFill>
            </a:endParaRPr>
          </a:p>
          <a:p>
            <a:r>
              <a:rPr lang="en-US" sz="1500" b="1" dirty="0" err="1">
                <a:solidFill>
                  <a:schemeClr val="tx1"/>
                </a:solidFill>
              </a:rPr>
              <a:t>Membuang</a:t>
            </a:r>
            <a:r>
              <a:rPr lang="en-US" sz="1500" b="1" dirty="0">
                <a:solidFill>
                  <a:schemeClr val="tx1"/>
                </a:solidFill>
              </a:rPr>
              <a:t> Data yang </a:t>
            </a:r>
            <a:r>
              <a:rPr lang="en-US" sz="1500" b="1" dirty="0" err="1">
                <a:solidFill>
                  <a:schemeClr val="tx1"/>
                </a:solidFill>
              </a:rPr>
              <a:t>Tidak</a:t>
            </a:r>
            <a:r>
              <a:rPr lang="en-US" sz="1500" b="1" dirty="0">
                <a:solidFill>
                  <a:schemeClr val="tx1"/>
                </a:solidFill>
              </a:rPr>
              <a:t> </a:t>
            </a:r>
            <a:r>
              <a:rPr lang="en-US" sz="1500" b="1" dirty="0" err="1">
                <a:solidFill>
                  <a:schemeClr val="tx1"/>
                </a:solidFill>
              </a:rPr>
              <a:t>Dibutuhkan</a:t>
            </a:r>
            <a:endParaRPr lang="en-US" sz="1500" b="1" dirty="0">
              <a:solidFill>
                <a:schemeClr val="tx1"/>
              </a:solidFill>
            </a:endParaRPr>
          </a:p>
          <a:p>
            <a:pPr marL="114300" indent="0" algn="just">
              <a:buNone/>
            </a:pPr>
            <a:r>
              <a:rPr lang="en-US" sz="1500" dirty="0">
                <a:solidFill>
                  <a:schemeClr val="tx1"/>
                </a:solidFill>
              </a:rPr>
              <a:t>	 </a:t>
            </a:r>
            <a:r>
              <a:rPr lang="en-US" sz="1500" dirty="0" err="1">
                <a:solidFill>
                  <a:schemeClr val="tx1"/>
                </a:solidFill>
              </a:rPr>
              <a:t>Terdapat</a:t>
            </a:r>
            <a:r>
              <a:rPr lang="en-US" sz="1500" dirty="0">
                <a:solidFill>
                  <a:schemeClr val="tx1"/>
                </a:solidFill>
              </a:rPr>
              <a:t> </a:t>
            </a:r>
            <a:r>
              <a:rPr lang="en-US" sz="1500" dirty="0" err="1">
                <a:solidFill>
                  <a:schemeClr val="tx1"/>
                </a:solidFill>
              </a:rPr>
              <a:t>kolom</a:t>
            </a:r>
            <a:r>
              <a:rPr lang="en-US" sz="1500" dirty="0">
                <a:solidFill>
                  <a:schemeClr val="tx1"/>
                </a:solidFill>
              </a:rPr>
              <a:t> yang </a:t>
            </a:r>
            <a:r>
              <a:rPr lang="en-US" sz="1500" dirty="0" err="1">
                <a:solidFill>
                  <a:schemeClr val="tx1"/>
                </a:solidFill>
              </a:rPr>
              <a:t>memiliki</a:t>
            </a:r>
            <a:r>
              <a:rPr lang="en-US" sz="1500" dirty="0">
                <a:solidFill>
                  <a:schemeClr val="tx1"/>
                </a:solidFill>
              </a:rPr>
              <a:t> 0 </a:t>
            </a:r>
            <a:r>
              <a:rPr lang="en-US" sz="1500" b="1" dirty="0">
                <a:solidFill>
                  <a:schemeClr val="tx1"/>
                </a:solidFill>
              </a:rPr>
              <a:t>`adults`</a:t>
            </a:r>
            <a:r>
              <a:rPr lang="en-US" sz="1500" dirty="0">
                <a:solidFill>
                  <a:schemeClr val="tx1"/>
                </a:solidFill>
              </a:rPr>
              <a:t>, 0 </a:t>
            </a:r>
            <a:r>
              <a:rPr lang="en-US" sz="1500" b="1" dirty="0">
                <a:solidFill>
                  <a:schemeClr val="tx1"/>
                </a:solidFill>
              </a:rPr>
              <a:t>`children`</a:t>
            </a:r>
            <a:r>
              <a:rPr lang="en-US" sz="1500" dirty="0">
                <a:solidFill>
                  <a:schemeClr val="tx1"/>
                </a:solidFill>
              </a:rPr>
              <a:t> dan 0 </a:t>
            </a:r>
            <a:r>
              <a:rPr lang="en-US" sz="1500" b="1" dirty="0">
                <a:solidFill>
                  <a:schemeClr val="tx1"/>
                </a:solidFill>
              </a:rPr>
              <a:t>`babies`</a:t>
            </a:r>
            <a:r>
              <a:rPr lang="en-US" sz="1500" dirty="0">
                <a:solidFill>
                  <a:schemeClr val="tx1"/>
                </a:solidFill>
              </a:rPr>
              <a:t>, </a:t>
            </a:r>
            <a:r>
              <a:rPr lang="en-US" sz="1500" dirty="0" err="1">
                <a:solidFill>
                  <a:schemeClr val="tx1"/>
                </a:solidFill>
              </a:rPr>
              <a:t>jadi</a:t>
            </a:r>
            <a:r>
              <a:rPr lang="en-US" sz="1500" dirty="0">
                <a:solidFill>
                  <a:schemeClr val="tx1"/>
                </a:solidFill>
              </a:rPr>
              <a:t> </a:t>
            </a:r>
            <a:r>
              <a:rPr lang="en-US" sz="1500" dirty="0" err="1">
                <a:solidFill>
                  <a:schemeClr val="tx1"/>
                </a:solidFill>
              </a:rPr>
              <a:t>diasumsikan</a:t>
            </a:r>
            <a:r>
              <a:rPr lang="en-US" sz="1500" dirty="0">
                <a:solidFill>
                  <a:schemeClr val="tx1"/>
                </a:solidFill>
              </a:rPr>
              <a:t> </a:t>
            </a:r>
            <a:r>
              <a:rPr lang="en-US" sz="1500" dirty="0" err="1">
                <a:solidFill>
                  <a:schemeClr val="tx1"/>
                </a:solidFill>
              </a:rPr>
              <a:t>sebagai</a:t>
            </a:r>
            <a:r>
              <a:rPr lang="en-US" sz="1500" dirty="0">
                <a:solidFill>
                  <a:schemeClr val="tx1"/>
                </a:solidFill>
              </a:rPr>
              <a:t> </a:t>
            </a:r>
            <a:r>
              <a:rPr lang="en-US" sz="1500" b="1" dirty="0" err="1">
                <a:solidFill>
                  <a:schemeClr val="tx1"/>
                </a:solidFill>
              </a:rPr>
              <a:t>zero_guests</a:t>
            </a:r>
            <a:r>
              <a:rPr lang="en-US" sz="1500" dirty="0">
                <a:solidFill>
                  <a:schemeClr val="tx1"/>
                </a:solidFill>
              </a:rPr>
              <a:t> dan </a:t>
            </a:r>
            <a:r>
              <a:rPr lang="en-US" sz="1500" dirty="0" err="1">
                <a:solidFill>
                  <a:schemeClr val="tx1"/>
                </a:solidFill>
              </a:rPr>
              <a:t>akan</a:t>
            </a:r>
            <a:r>
              <a:rPr lang="en-US" sz="1500" dirty="0">
                <a:solidFill>
                  <a:schemeClr val="tx1"/>
                </a:solidFill>
              </a:rPr>
              <a:t> </a:t>
            </a:r>
            <a:r>
              <a:rPr lang="en-US" sz="1500" dirty="0" err="1">
                <a:solidFill>
                  <a:schemeClr val="tx1"/>
                </a:solidFill>
              </a:rPr>
              <a:t>didrop</a:t>
            </a:r>
            <a:r>
              <a:rPr lang="en-US" sz="1500" dirty="0">
                <a:solidFill>
                  <a:schemeClr val="tx1"/>
                </a:solidFill>
              </a:rPr>
              <a:t>. </a:t>
            </a:r>
            <a:r>
              <a:rPr lang="en-US" sz="1500" dirty="0" err="1">
                <a:solidFill>
                  <a:schemeClr val="tx1"/>
                </a:solidFill>
              </a:rPr>
              <a:t>Terdapat</a:t>
            </a:r>
            <a:r>
              <a:rPr lang="en-US" sz="1500" dirty="0">
                <a:solidFill>
                  <a:schemeClr val="tx1"/>
                </a:solidFill>
              </a:rPr>
              <a:t> 180 data yang </a:t>
            </a:r>
            <a:r>
              <a:rPr lang="en-US" sz="1500" dirty="0" err="1">
                <a:solidFill>
                  <a:schemeClr val="tx1"/>
                </a:solidFill>
              </a:rPr>
              <a:t>termasuk</a:t>
            </a:r>
            <a:r>
              <a:rPr lang="en-US" sz="1500" dirty="0">
                <a:solidFill>
                  <a:schemeClr val="tx1"/>
                </a:solidFill>
              </a:rPr>
              <a:t> </a:t>
            </a:r>
            <a:r>
              <a:rPr lang="en-US" sz="1500" b="1" dirty="0" err="1">
                <a:solidFill>
                  <a:schemeClr val="tx1"/>
                </a:solidFill>
              </a:rPr>
              <a:t>zero_guests</a:t>
            </a:r>
            <a:r>
              <a:rPr lang="en-US" sz="1500" dirty="0">
                <a:solidFill>
                  <a:schemeClr val="tx1"/>
                </a:solidFill>
              </a:rPr>
              <a:t> </a:t>
            </a:r>
          </a:p>
        </p:txBody>
      </p:sp>
    </p:spTree>
    <p:extLst>
      <p:ext uri="{BB962C8B-B14F-4D97-AF65-F5344CB8AC3E}">
        <p14:creationId xmlns:p14="http://schemas.microsoft.com/office/powerpoint/2010/main" val="34998327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404</Words>
  <Application>Microsoft Office PowerPoint</Application>
  <PresentationFormat>On-screen Show (16:9)</PresentationFormat>
  <Paragraphs>25</Paragraphs>
  <Slides>4</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vt:i4>
      </vt:variant>
    </vt:vector>
  </HeadingPairs>
  <TitlesOfParts>
    <vt:vector size="10" baseType="lpstr">
      <vt:lpstr>Nunito</vt:lpstr>
      <vt:lpstr>Arial</vt:lpstr>
      <vt:lpstr>Dosis</vt:lpstr>
      <vt:lpstr>Roboto</vt:lpstr>
      <vt:lpstr>Simple Light</vt:lpstr>
      <vt:lpstr>Simple Light</vt:lpstr>
      <vt:lpstr>Investigate Business Hotel using Data Visualization </vt:lpstr>
      <vt:lpstr>Overview</vt:lpstr>
      <vt:lpstr>Data Preprocessing</vt:lpstr>
      <vt:lpstr>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akbar hanavi</cp:lastModifiedBy>
  <cp:revision>8</cp:revision>
  <dcterms:modified xsi:type="dcterms:W3CDTF">2023-02-14T14:16:42Z</dcterms:modified>
</cp:coreProperties>
</file>